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9533F1-7358-4165-9061-6CC63540470D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9533F1-7358-4165-9061-6CC63540470D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9533F1-7358-4165-9061-6CC63540470D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9533F1-7358-4165-9061-6CC63540470D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9533F1-7358-4165-9061-6CC63540470D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9533F1-7358-4165-9061-6CC63540470D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9533F1-7358-4165-9061-6CC63540470D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9533F1-7358-4165-9061-6CC63540470D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9533F1-7358-4165-9061-6CC63540470D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9533F1-7358-4165-9061-6CC63540470D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9533F1-7358-4165-9061-6CC63540470D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19533F1-7358-4165-9061-6CC63540470D}" type="datetimeFigureOut">
              <a:rPr lang="ru-RU" smtClean="0"/>
              <a:pPr/>
              <a:t>09.09.2019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000240"/>
            <a:ext cx="8062912" cy="1470025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Тема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№4.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Классификация методов и критерии оценки персонала в строительных фирмах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428596" y="4143380"/>
            <a:ext cx="8229600" cy="661176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small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Сущность и этапы оценки персонала</a:t>
            </a:r>
            <a:endParaRPr kumimoji="0" lang="ru-RU" sz="24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285728"/>
            <a:ext cx="8286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Оценка персонала</a:t>
            </a:r>
            <a:r>
              <a:rPr lang="ru-RU" sz="2400" b="1" dirty="0"/>
              <a:t> </a:t>
            </a:r>
            <a:r>
              <a:rPr lang="ru-RU" sz="2400" dirty="0"/>
              <a:t>- это целенаправленный процесс установления соответствия качественных характеристик персонала требованиям должности или </a:t>
            </a:r>
            <a:r>
              <a:rPr lang="ru-RU" sz="2400" dirty="0" smtClean="0"/>
              <a:t>рабочего места.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2143116"/>
            <a:ext cx="82868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</a:rPr>
              <a:t>Цели оценки </a:t>
            </a:r>
            <a:r>
              <a:rPr lang="ru-RU" sz="1600" b="1" dirty="0" smtClean="0">
                <a:solidFill>
                  <a:srgbClr val="002060"/>
                </a:solidFill>
              </a:rPr>
              <a:t>персонала:</a:t>
            </a:r>
            <a:endParaRPr lang="ru-RU" sz="1600" b="1" dirty="0">
              <a:solidFill>
                <a:srgbClr val="002060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Административная </a:t>
            </a:r>
            <a:r>
              <a:rPr lang="ru-RU" sz="1600" b="1" dirty="0">
                <a:solidFill>
                  <a:srgbClr val="002060"/>
                </a:solidFill>
              </a:rPr>
              <a:t>цель</a:t>
            </a:r>
            <a:r>
              <a:rPr lang="ru-RU" sz="1600" dirty="0"/>
              <a:t> достигается путем принятия обоснованного административного решения (повышение или понижение по службе, перевод на другую работу, направление на обучение, увольнение) на основе результатов оценки деятельности персонала.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Информационная </a:t>
            </a:r>
            <a:r>
              <a:rPr lang="ru-RU" sz="1600" b="1" dirty="0">
                <a:solidFill>
                  <a:srgbClr val="002060"/>
                </a:solidFill>
              </a:rPr>
              <a:t>цель</a:t>
            </a:r>
            <a:r>
              <a:rPr lang="ru-RU" sz="1600" dirty="0"/>
              <a:t> заключается в том, что и работники, и руководители имеют возможность получить достоверную информацию о деятельности. Такая информация является крайне важной для работника в плане совершенствования своей деятельности, а руководителям дает возможность принять правильное решение.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Мотивационная </a:t>
            </a:r>
            <a:r>
              <a:rPr lang="ru-RU" sz="1600" b="1" dirty="0">
                <a:solidFill>
                  <a:srgbClr val="002060"/>
                </a:solidFill>
              </a:rPr>
              <a:t>цель</a:t>
            </a:r>
            <a:r>
              <a:rPr lang="ru-RU" sz="1600" dirty="0"/>
              <a:t> состоит в том, что оценка сама по себе является важнейшим средством мотивации поведения людей, так как адекватно оцененные затраты труда будут обеспечивать дальнейший рост </a:t>
            </a:r>
            <a:r>
              <a:rPr lang="ru-RU" sz="1600" dirty="0" smtClean="0"/>
              <a:t>производительности труда</a:t>
            </a:r>
            <a:r>
              <a:rPr lang="ru-RU" sz="1600" dirty="0"/>
              <a:t> работников, но только в том случае, если труд человека будет оценен соответственно его ожиданиям.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500042"/>
            <a:ext cx="835824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</a:rPr>
              <a:t>Субъекты оценки персонала: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линейные </a:t>
            </a:r>
            <a:r>
              <a:rPr lang="ru-RU" sz="1600" b="1" dirty="0">
                <a:solidFill>
                  <a:srgbClr val="002060"/>
                </a:solidFill>
              </a:rPr>
              <a:t>руководители</a:t>
            </a:r>
            <a:r>
              <a:rPr lang="ru-RU" sz="1600" dirty="0">
                <a:solidFill>
                  <a:srgbClr val="002060"/>
                </a:solidFill>
              </a:rPr>
              <a:t>. </a:t>
            </a:r>
            <a:r>
              <a:rPr lang="ru-RU" sz="1600" dirty="0"/>
              <a:t>Как правило, они являются главными действующими лицами при деловой оценке персонала. Отвечают за объективность и полноту информационной базы для проведения оценки, проводят оценочные беседы;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работники</a:t>
            </a:r>
            <a:r>
              <a:rPr lang="ru-RU" sz="1600" b="1" dirty="0"/>
              <a:t> </a:t>
            </a:r>
            <a:r>
              <a:rPr lang="ru-RU" sz="1600" dirty="0" smtClean="0"/>
              <a:t>службы управления персоналом;</a:t>
            </a:r>
            <a:endParaRPr lang="ru-RU" sz="1600" dirty="0"/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коллеги</a:t>
            </a:r>
            <a:r>
              <a:rPr lang="ru-RU" sz="1600" dirty="0"/>
              <a:t> и работники, имеющие структурные взаимосвязи с оцениваемыми;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>лица</a:t>
            </a:r>
            <a:r>
              <a:rPr lang="ru-RU" sz="1600" dirty="0"/>
              <a:t>, не имеющие непосредственного отношения к оцениваемому сотруднику. Среди них можно выделить независимых экспертов и центры оценки</a:t>
            </a:r>
            <a:r>
              <a:rPr lang="ru-RU" sz="1600" dirty="0" smtClean="0"/>
              <a:t>.</a:t>
            </a:r>
          </a:p>
          <a:p>
            <a:pPr algn="just">
              <a:buFont typeface="Arial" pitchFamily="34" charset="0"/>
              <a:buChar char="•"/>
            </a:pPr>
            <a:endParaRPr lang="ru-RU" sz="1600" dirty="0"/>
          </a:p>
          <a:p>
            <a:pPr algn="just"/>
            <a:r>
              <a:rPr lang="ru-RU" sz="1600" dirty="0"/>
              <a:t>Все субъекты оценки подразделяются на формальные и неформальные. К </a:t>
            </a:r>
            <a:r>
              <a:rPr lang="ru-RU" sz="1600" b="1" dirty="0">
                <a:solidFill>
                  <a:srgbClr val="002060"/>
                </a:solidFill>
              </a:rPr>
              <a:t>формальным субъектам оценки</a:t>
            </a:r>
            <a:r>
              <a:rPr lang="ru-RU" sz="1600" dirty="0"/>
              <a:t> относят руководителей и работников служб управления персоналом. Именно они обладают правом принятия административного решения по результатам оценки.</a:t>
            </a:r>
          </a:p>
          <a:p>
            <a:pPr algn="just"/>
            <a:r>
              <a:rPr lang="ru-RU" sz="1600" b="1" dirty="0">
                <a:solidFill>
                  <a:srgbClr val="002060"/>
                </a:solidFill>
              </a:rPr>
              <a:t>Неформальные субъекты оценки</a:t>
            </a:r>
            <a:r>
              <a:rPr lang="ru-RU" sz="1600" dirty="0"/>
              <a:t> — коллеги, независимые эксперты — только дают свое заключение, которое учитывается формальными субъектами оценки при обобщении информации для принятия управленческих решений.</a:t>
            </a:r>
          </a:p>
          <a:p>
            <a:pPr algn="just"/>
            <a:r>
              <a:rPr lang="ru-RU" sz="1600" dirty="0"/>
              <a:t>В последнее время на практике часто применяется комбинированная оценка, когда оценщиком выступает не один субъект, а сразу несколько.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642918"/>
            <a:ext cx="828680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</a:rPr>
              <a:t>Объект оценки </a:t>
            </a:r>
            <a:r>
              <a:rPr lang="ru-RU" sz="1600" b="1" dirty="0" smtClean="0">
                <a:solidFill>
                  <a:srgbClr val="002060"/>
                </a:solidFill>
              </a:rPr>
              <a:t>персонала:</a:t>
            </a:r>
            <a:endParaRPr lang="ru-RU" sz="1600" b="1" dirty="0">
              <a:solidFill>
                <a:srgbClr val="002060"/>
              </a:solidFill>
            </a:endParaRPr>
          </a:p>
          <a:p>
            <a:pPr algn="just"/>
            <a:r>
              <a:rPr lang="ru-RU" sz="1600" b="1" dirty="0">
                <a:solidFill>
                  <a:srgbClr val="002060"/>
                </a:solidFill>
              </a:rPr>
              <a:t>Объект оценки</a:t>
            </a:r>
            <a:r>
              <a:rPr lang="ru-RU" sz="1600" dirty="0"/>
              <a:t> — тот, кого оценивают. В качестве объекта оценки могут быть либо отдельные работники, либо группа работников, выделенная по определенному признаку (например, в зависимости от уровня в организационной структуре или по профессиональному признаку).</a:t>
            </a:r>
          </a:p>
          <a:p>
            <a:pPr algn="just"/>
            <a:r>
              <a:rPr lang="ru-RU" sz="1600" dirty="0"/>
              <a:t>Оценить результаты труда рабочих, особенно рабочих-сдельщиков достаточно просто, так как количественные и качественные результаты их труда выражаются в количестве произведенной продукции и их качестве.</a:t>
            </a:r>
          </a:p>
          <a:p>
            <a:pPr algn="just"/>
            <a:r>
              <a:rPr lang="ru-RU" sz="1600" dirty="0"/>
              <a:t>Намного сложнее оценивать результаты труда руководителей и специалистов, поскольку они характеризуют их способность оказывать непосредственное влияние на деятельность какого-либо производственного или управленческого звена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b="1" dirty="0">
                <a:solidFill>
                  <a:srgbClr val="002060"/>
                </a:solidFill>
              </a:rPr>
              <a:t>Предмет оценки </a:t>
            </a:r>
            <a:r>
              <a:rPr lang="ru-RU" sz="1600" b="1" dirty="0" smtClean="0">
                <a:solidFill>
                  <a:srgbClr val="002060"/>
                </a:solidFill>
              </a:rPr>
              <a:t>персонала:</a:t>
            </a:r>
            <a:endParaRPr lang="ru-RU" sz="1600" b="1" dirty="0">
              <a:solidFill>
                <a:srgbClr val="002060"/>
              </a:solidFill>
            </a:endParaRPr>
          </a:p>
          <a:p>
            <a:pPr algn="just"/>
            <a:r>
              <a:rPr lang="ru-RU" sz="1600" b="1" dirty="0">
                <a:solidFill>
                  <a:srgbClr val="002060"/>
                </a:solidFill>
              </a:rPr>
              <a:t>Предметом оценки</a:t>
            </a:r>
            <a:r>
              <a:rPr lang="ru-RU" sz="1600" dirty="0"/>
              <a:t> результатов труда персонала являются личные качества работников, </a:t>
            </a:r>
            <a:r>
              <a:rPr lang="ru-RU" sz="1600" dirty="0" smtClean="0"/>
              <a:t>процесс труда</a:t>
            </a:r>
            <a:r>
              <a:rPr lang="ru-RU" sz="1600" dirty="0"/>
              <a:t> и результативность труда.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9" y="500043"/>
            <a:ext cx="842968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cap="small" dirty="0">
                <a:solidFill>
                  <a:srgbClr val="002060"/>
                </a:solidFill>
              </a:rPr>
              <a:t>Критерии оценки </a:t>
            </a:r>
            <a:r>
              <a:rPr lang="ru-RU" sz="1600" b="1" cap="small" dirty="0" smtClean="0">
                <a:solidFill>
                  <a:srgbClr val="002060"/>
                </a:solidFill>
              </a:rPr>
              <a:t>персонала:</a:t>
            </a:r>
          </a:p>
          <a:p>
            <a:pPr algn="just"/>
            <a:r>
              <a:rPr lang="ru-RU" sz="1600" dirty="0"/>
              <a:t>Можно выделить четыре группы критериев, которые используются в любой организации с некоторыми коррективами: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профессиональные</a:t>
            </a:r>
            <a:r>
              <a:rPr lang="ru-RU" sz="1600" b="1" dirty="0" smtClean="0"/>
              <a:t> </a:t>
            </a:r>
            <a:r>
              <a:rPr lang="ru-RU" sz="1600" b="1" dirty="0">
                <a:solidFill>
                  <a:srgbClr val="002060"/>
                </a:solidFill>
              </a:rPr>
              <a:t>критерии</a:t>
            </a:r>
            <a:r>
              <a:rPr lang="ru-RU" sz="1600" dirty="0"/>
              <a:t> оценки персонала содержат характеристики профессиональных знаний, умений, навыков, профессионального опыта человека, его квалификации, результатов труда;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деловые </a:t>
            </a:r>
            <a:r>
              <a:rPr lang="ru-RU" sz="1600" b="1" dirty="0">
                <a:solidFill>
                  <a:srgbClr val="002060"/>
                </a:solidFill>
              </a:rPr>
              <a:t>критерии</a:t>
            </a:r>
            <a:r>
              <a:rPr lang="ru-RU" sz="1600" dirty="0"/>
              <a:t> оценки персонала включают такие критерии, как ответственность, организованность, инициативность, деловитость;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морально-психологические </a:t>
            </a:r>
            <a:r>
              <a:rPr lang="ru-RU" sz="1600" b="1" dirty="0">
                <a:solidFill>
                  <a:srgbClr val="002060"/>
                </a:solidFill>
              </a:rPr>
              <a:t>критерии</a:t>
            </a:r>
            <a:r>
              <a:rPr lang="ru-RU" sz="1600" dirty="0"/>
              <a:t> оценки </a:t>
            </a:r>
            <a:r>
              <a:rPr lang="ru-RU" sz="1600" dirty="0" smtClean="0"/>
              <a:t>персонала, </a:t>
            </a:r>
            <a:r>
              <a:rPr lang="ru-RU" sz="1600" dirty="0"/>
              <a:t>к которым относятся способность к самооценке, честность, справедливость, психологическая устойчивость;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специфические </a:t>
            </a:r>
            <a:r>
              <a:rPr lang="ru-RU" sz="1600" b="1" dirty="0">
                <a:solidFill>
                  <a:srgbClr val="002060"/>
                </a:solidFill>
              </a:rPr>
              <a:t>критерии</a:t>
            </a:r>
            <a:r>
              <a:rPr lang="ru-RU" sz="1600" dirty="0"/>
              <a:t> оценки персонала, которые образуются на основе присущих человеку качеств и характеризуют его состояние здоровья, авторитет, особенности личности</a:t>
            </a:r>
            <a:r>
              <a:rPr lang="ru-RU" sz="1600" dirty="0" smtClean="0"/>
              <a:t>.</a:t>
            </a:r>
          </a:p>
          <a:p>
            <a:pPr algn="just">
              <a:buFont typeface="Arial" pitchFamily="34" charset="0"/>
              <a:buChar char="•"/>
            </a:pPr>
            <a:endParaRPr lang="ru-RU" sz="1600" dirty="0"/>
          </a:p>
          <a:p>
            <a:pPr algn="just"/>
            <a:r>
              <a:rPr lang="ru-RU" sz="1600" dirty="0"/>
              <a:t>Две группы показателей используемых при оценке результативности труда: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прямые </a:t>
            </a:r>
            <a:r>
              <a:rPr lang="ru-RU" sz="1600" b="1" dirty="0">
                <a:solidFill>
                  <a:srgbClr val="002060"/>
                </a:solidFill>
              </a:rPr>
              <a:t>показатели</a:t>
            </a:r>
            <a:r>
              <a:rPr lang="ru-RU" sz="1600" dirty="0"/>
              <a:t> </a:t>
            </a:r>
            <a:r>
              <a:rPr lang="ru-RU" sz="1600" dirty="0" smtClean="0"/>
              <a:t>легко </a:t>
            </a:r>
            <a:r>
              <a:rPr lang="ru-RU" sz="1600" dirty="0"/>
              <a:t>измеримы, поддаются достаточно объективной количественной оценке и всегда устанавливаются заранее; на их основе определяются степень достижения поставленных целей;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косвенные </a:t>
            </a:r>
            <a:r>
              <a:rPr lang="ru-RU" sz="1600" b="1" dirty="0">
                <a:solidFill>
                  <a:srgbClr val="002060"/>
                </a:solidFill>
              </a:rPr>
              <a:t>показатели</a:t>
            </a:r>
            <a:r>
              <a:rPr lang="ru-RU" sz="1600" dirty="0"/>
              <a:t>, характеризующие факторы, косвенным образом влияющие на достижение результатов; их невозможно количественно определить, так как они «характеризуют работника по критериям, соответствующим «идеальным» представлениям о том, как следует выполнять должностные обязанности и </a:t>
            </a:r>
            <a:r>
              <a:rPr lang="ru-RU" sz="1600" dirty="0" smtClean="0"/>
              <a:t>функции </a:t>
            </a:r>
            <a:r>
              <a:rPr lang="ru-RU" sz="1600" dirty="0"/>
              <a:t>данной должности</a:t>
            </a:r>
            <a:r>
              <a:rPr lang="ru-RU" sz="1600" dirty="0" smtClean="0"/>
              <a:t>».</a:t>
            </a:r>
            <a:endParaRPr lang="ru-RU" sz="1600" b="1" cap="smal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Методы </a:t>
            </a:r>
            <a:r>
              <a:rPr lang="ru-RU" sz="1600" b="1" dirty="0">
                <a:solidFill>
                  <a:srgbClr val="002060"/>
                </a:solidFill>
              </a:rPr>
              <a:t>оценки потенциала </a:t>
            </a:r>
            <a:r>
              <a:rPr lang="ru-RU" sz="1600" b="1" dirty="0" smtClean="0">
                <a:solidFill>
                  <a:srgbClr val="002060"/>
                </a:solidFill>
              </a:rPr>
              <a:t>работников:</a:t>
            </a:r>
            <a:endParaRPr lang="ru-RU" sz="1600" b="1" dirty="0">
              <a:solidFill>
                <a:srgbClr val="002060"/>
              </a:solidFill>
            </a:endParaRPr>
          </a:p>
          <a:p>
            <a:pPr algn="ctr"/>
            <a:r>
              <a:rPr lang="ru-RU" sz="1600" dirty="0"/>
              <a:t>1. </a:t>
            </a:r>
            <a:r>
              <a:rPr lang="ru-RU" sz="1600" b="1" dirty="0"/>
              <a:t>Центры оценки персонала.</a:t>
            </a:r>
            <a:r>
              <a:rPr lang="ru-RU" sz="1600" dirty="0"/>
              <a:t> </a:t>
            </a:r>
          </a:p>
          <a:p>
            <a:pPr algn="ctr"/>
            <a:r>
              <a:rPr lang="ru-RU" sz="1600" dirty="0"/>
              <a:t>2. </a:t>
            </a:r>
            <a:r>
              <a:rPr lang="ru-RU" sz="1600" b="1" dirty="0"/>
              <a:t>Тесты на </a:t>
            </a:r>
            <a:r>
              <a:rPr lang="ru-RU" sz="1600" b="1" dirty="0" err="1"/>
              <a:t>профпригодность</a:t>
            </a:r>
            <a:r>
              <a:rPr lang="ru-RU" sz="1600" b="1" dirty="0"/>
              <a:t>.</a:t>
            </a:r>
            <a:r>
              <a:rPr lang="ru-RU" sz="1600" dirty="0"/>
              <a:t> </a:t>
            </a:r>
          </a:p>
          <a:p>
            <a:pPr algn="ctr"/>
            <a:r>
              <a:rPr lang="ru-RU" sz="1600" dirty="0"/>
              <a:t>3. </a:t>
            </a:r>
            <a:r>
              <a:rPr lang="ru-RU" sz="1600" b="1" dirty="0"/>
              <a:t>Общие тесты способностей.</a:t>
            </a:r>
            <a:r>
              <a:rPr lang="ru-RU" sz="1600" dirty="0"/>
              <a:t> </a:t>
            </a:r>
          </a:p>
          <a:p>
            <a:pPr algn="ctr"/>
            <a:r>
              <a:rPr lang="ru-RU" sz="1600" dirty="0"/>
              <a:t>4. </a:t>
            </a:r>
            <a:r>
              <a:rPr lang="ru-RU" sz="1600" b="1" dirty="0"/>
              <a:t>Биографические тесты и изучение биографии.</a:t>
            </a:r>
            <a:r>
              <a:rPr lang="ru-RU" sz="1600" dirty="0"/>
              <a:t> </a:t>
            </a:r>
          </a:p>
          <a:p>
            <a:pPr algn="ctr"/>
            <a:r>
              <a:rPr lang="ru-RU" sz="1600" dirty="0"/>
              <a:t>5. </a:t>
            </a:r>
            <a:r>
              <a:rPr lang="ru-RU" sz="1600" b="1" dirty="0"/>
              <a:t>Личностные тесты.</a:t>
            </a:r>
            <a:r>
              <a:rPr lang="ru-RU" sz="1600" dirty="0"/>
              <a:t> </a:t>
            </a:r>
          </a:p>
          <a:p>
            <a:pPr algn="ctr"/>
            <a:r>
              <a:rPr lang="ru-RU" sz="1600" dirty="0"/>
              <a:t>6. </a:t>
            </a:r>
            <a:r>
              <a:rPr lang="ru-RU" sz="1600" b="1" dirty="0"/>
              <a:t>Интервью.</a:t>
            </a:r>
            <a:r>
              <a:rPr lang="ru-RU" sz="1600" dirty="0"/>
              <a:t> </a:t>
            </a:r>
          </a:p>
          <a:p>
            <a:pPr algn="ctr"/>
            <a:r>
              <a:rPr lang="ru-RU" sz="1600" dirty="0"/>
              <a:t>7. </a:t>
            </a:r>
            <a:r>
              <a:rPr lang="ru-RU" sz="1600" b="1" dirty="0"/>
              <a:t>Рекомендации.</a:t>
            </a:r>
            <a:r>
              <a:rPr lang="ru-RU" sz="1600" dirty="0"/>
              <a:t> </a:t>
            </a:r>
          </a:p>
          <a:p>
            <a:pPr algn="ctr"/>
            <a:r>
              <a:rPr lang="ru-RU" sz="1600" dirty="0"/>
              <a:t>8. </a:t>
            </a:r>
            <a:r>
              <a:rPr lang="ru-RU" sz="1600" b="1" dirty="0"/>
              <a:t>Нетрадиционные методы</a:t>
            </a:r>
            <a:r>
              <a:rPr lang="ru-RU" sz="1600" dirty="0"/>
              <a:t>. </a:t>
            </a:r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85786" y="2857496"/>
          <a:ext cx="7715304" cy="3545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57652"/>
                <a:gridCol w="38576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Метод оценки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уровня эффективности, %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Центры оценки персонала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70 – 80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Тесты на проф. пригодность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Общие тесты способностей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50 – 60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Биографические тесты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Личностные тесты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Интервью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Рекомендации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Астрология, графология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6"/>
            <a:ext cx="8429684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1. Центры оценки персонала.</a:t>
            </a:r>
            <a:r>
              <a:rPr lang="ru-RU" sz="1480" dirty="0" smtClean="0"/>
              <a:t> Используют комплексную технологию, построенную на принципах </a:t>
            </a:r>
            <a:r>
              <a:rPr lang="ru-RU" sz="1480" dirty="0" err="1" smtClean="0"/>
              <a:t>критериальной</a:t>
            </a:r>
            <a:r>
              <a:rPr lang="ru-RU" sz="1480" dirty="0" smtClean="0"/>
              <a:t> оценки. Использование большого количества различных методов и обязательное оценивание одних и тех же критериев в разных ситуациях и разными способами существенно повышает </a:t>
            </a:r>
            <a:r>
              <a:rPr lang="ru-RU" sz="1480" dirty="0" err="1" smtClean="0"/>
              <a:t>прогностичность</a:t>
            </a:r>
            <a:r>
              <a:rPr lang="ru-RU" sz="1480" dirty="0" smtClean="0"/>
              <a:t> и точность оценки. Особенно эффективна при оценке кандидатов на новую должность (повышение) и при оценке управленческого персонала (более подробно в п. 8.3).</a:t>
            </a:r>
          </a:p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2. Тесты на </a:t>
            </a:r>
            <a:r>
              <a:rPr lang="ru-RU" sz="1480" b="1" dirty="0" err="1" smtClean="0">
                <a:solidFill>
                  <a:srgbClr val="002060"/>
                </a:solidFill>
              </a:rPr>
              <a:t>профпригодность</a:t>
            </a:r>
            <a:r>
              <a:rPr lang="ru-RU" sz="1480" b="1" dirty="0" smtClean="0">
                <a:solidFill>
                  <a:srgbClr val="002060"/>
                </a:solidFill>
              </a:rPr>
              <a:t>.</a:t>
            </a:r>
            <a:r>
              <a:rPr lang="ru-RU" sz="1480" dirty="0" smtClean="0"/>
              <a:t> Их цель — оценка психофизиологических качеств человека, умений выполнять определенную деятельность. 55% опрошенных используют тесты, некоторым образом похожие на работу, которую кандидату предстоит выполнять.</a:t>
            </a:r>
          </a:p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3. Общие тесты способностей.</a:t>
            </a:r>
            <a:r>
              <a:rPr lang="ru-RU" sz="1480" dirty="0" smtClean="0"/>
              <a:t> Оценка общего уровня развития и отдельных особенностей мышления, внимания, памяти и других высших психических функций. Особенно информативны при оценке уровня способности к обучению.</a:t>
            </a:r>
          </a:p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4. Биографические тесты и изучение биографии.</a:t>
            </a:r>
            <a:r>
              <a:rPr lang="ru-RU" sz="1480" dirty="0" smtClean="0"/>
              <a:t> Основные аспекты анализа: семейные отношения, характер образования, физическое развитие, главные потребности и интересы, особенности интеллекта, общительность. Используются также данные личного дела — своеобразного досье, куда вносятся анкетные данные и сведения, полученные на основании ежегодных оценок. По данным личного дела прослеживается ход развития работника, на основе чего делаются выводы о его перспективах.</a:t>
            </a:r>
          </a:p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5. Личностные тесты.</a:t>
            </a:r>
            <a:r>
              <a:rPr lang="ru-RU" sz="1480" dirty="0" smtClean="0"/>
              <a:t> Психодиагностические тесты на оценку уровня развития отдельных личностных качеств или отнесенность человека к определенному типу. Оценивают скорее предрасположенность человека к определенному типу поведения и потенциальные возможности. 20% опрошенных ответили, что они пользуются различными видами личных и психологических тестов в своих организациях.</a:t>
            </a:r>
            <a:endParaRPr lang="ru-RU" sz="14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5"/>
            <a:ext cx="842968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6. Интервью. </a:t>
            </a:r>
            <a:r>
              <a:rPr lang="ru-RU" sz="1600" dirty="0" smtClean="0"/>
              <a:t>Беседа, направленная на сбор информации об опыте, уровне знаний и оценку профессионально важных качеств претендента. Интервью при приеме на работу способно дать глубокую информацию о кандидате, при сопоставлении которой с другими методами оценки возможно получение точной и </a:t>
            </a:r>
            <a:r>
              <a:rPr lang="ru-RU" sz="1600" dirty="0" err="1" smtClean="0"/>
              <a:t>прогностичной</a:t>
            </a:r>
            <a:r>
              <a:rPr lang="ru-RU" sz="1600" dirty="0" smtClean="0"/>
              <a:t> информации.</a:t>
            </a:r>
          </a:p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7. Рекомендации. </a:t>
            </a:r>
            <a:r>
              <a:rPr lang="ru-RU" sz="1600" dirty="0" smtClean="0"/>
              <a:t>Важно обратить внимание на то, откуда представляются рекомендации, и на то, как они оформлены. Известные и солидные компании особенно требовательны к оформлению такого рода документов — для получения рекомендации необходима информация от непосредственного руководителя того человека, которому данная рекомендация представляется. Рекомендации оформляются всеми реквизитами организации и координатами для обратной связи. При получении рекомендации от частного лица следует обратить внимание на статус данного человека. Если рекомендацию профессионалу представляет человек, очень известный в кругах специалистов, то данная рекомендация будет более обоснованной.</a:t>
            </a:r>
          </a:p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8. Нетрадиционные методы. </a:t>
            </a:r>
            <a:r>
              <a:rPr lang="ru-RU" sz="1600" dirty="0" smtClean="0"/>
              <a:t>11% используют полиграф (детектор лжи), психологический стрессовый показатель, тесты на честность или отношение к чему-либо, установленному компанией. 18% применяют для кандидатов алкогольный и наркотический тесты. Как правило, эти тесты основываются на анализах мочи и крови, что является частью типового медицинского осмотра при поступлении на работу. Ни одна из опрошенных организаций не использует для своих кандидатов тестов на СПИД. 22% пользуются некоторыми видами психоанализа в целях выявления мастерства кандидатов для возможной работы в их организациях.</a:t>
            </a:r>
            <a:endParaRPr lang="ru-RU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8358246" cy="6485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50" b="1" dirty="0">
                <a:solidFill>
                  <a:srgbClr val="002060"/>
                </a:solidFill>
              </a:rPr>
              <a:t>Методы индивидуальной </a:t>
            </a:r>
            <a:r>
              <a:rPr lang="ru-RU" sz="1550" b="1" dirty="0" smtClean="0">
                <a:solidFill>
                  <a:srgbClr val="002060"/>
                </a:solidFill>
              </a:rPr>
              <a:t>оценки:</a:t>
            </a:r>
          </a:p>
          <a:p>
            <a:pPr algn="just"/>
            <a:r>
              <a:rPr lang="ru-RU" sz="1550" dirty="0" smtClean="0"/>
              <a:t>1</a:t>
            </a:r>
            <a:r>
              <a:rPr lang="ru-RU" sz="1550" dirty="0"/>
              <a:t>. </a:t>
            </a:r>
            <a:r>
              <a:rPr lang="ru-RU" sz="1550" b="1" dirty="0">
                <a:solidFill>
                  <a:srgbClr val="002060"/>
                </a:solidFill>
              </a:rPr>
              <a:t>Анкеты и сравнительные оценки</a:t>
            </a:r>
            <a:endParaRPr lang="ru-RU" sz="1550" dirty="0">
              <a:solidFill>
                <a:srgbClr val="002060"/>
              </a:solidFill>
            </a:endParaRPr>
          </a:p>
          <a:p>
            <a:pPr algn="just"/>
            <a:r>
              <a:rPr lang="ru-RU" sz="1550" dirty="0"/>
              <a:t>2. </a:t>
            </a:r>
            <a:r>
              <a:rPr lang="ru-RU" sz="1550" b="1" dirty="0">
                <a:solidFill>
                  <a:srgbClr val="002060"/>
                </a:solidFill>
              </a:rPr>
              <a:t>Метод заданного выбора</a:t>
            </a:r>
            <a:r>
              <a:rPr lang="ru-RU" sz="1550" dirty="0"/>
              <a:t> — анкета, в которой задаются основные характеристики, перечень вариантов поведения оцениваемого. По шкале важности оценивают в баллах набор характеристик того, как выполняет свою работу оцениваемый работник.</a:t>
            </a:r>
          </a:p>
          <a:p>
            <a:pPr algn="just"/>
            <a:r>
              <a:rPr lang="ru-RU" sz="1550" dirty="0"/>
              <a:t>3. </a:t>
            </a:r>
            <a:r>
              <a:rPr lang="ru-RU" sz="1550" b="1" dirty="0">
                <a:solidFill>
                  <a:srgbClr val="002060"/>
                </a:solidFill>
              </a:rPr>
              <a:t>Шкала рейтингов поведенческих установок</a:t>
            </a:r>
            <a:r>
              <a:rPr lang="ru-RU" sz="1550" dirty="0"/>
              <a:t> — анкета, в которой описываются решающие ситуации профессиональной деятельности. В анкете рейтинга содержится обычно от шести до десяти решающих ситуаций с описанием поведения. Лицо, проводящее оценку, отмечает то описание, которое в большей степени соответствует квалификации оцениваемого. Тип ситуации соотносится с баллом по шкале.</a:t>
            </a:r>
          </a:p>
          <a:p>
            <a:pPr algn="just"/>
            <a:r>
              <a:rPr lang="ru-RU" sz="1550" dirty="0"/>
              <a:t>4. </a:t>
            </a:r>
            <a:r>
              <a:rPr lang="ru-RU" sz="1550" b="1" dirty="0">
                <a:solidFill>
                  <a:srgbClr val="002060"/>
                </a:solidFill>
              </a:rPr>
              <a:t>Описательный метод оценки</a:t>
            </a:r>
            <a:r>
              <a:rPr lang="ru-RU" sz="1550" dirty="0"/>
              <a:t> заключается в том, что производящему оценку предлагают описать преимущества и недостатки поведения работника. Часто этот метод комбинируется с другими, например, со шкалами рейтинга поведенческих установок.</a:t>
            </a:r>
          </a:p>
          <a:p>
            <a:pPr algn="just"/>
            <a:r>
              <a:rPr lang="ru-RU" sz="1550" dirty="0"/>
              <a:t>5. </a:t>
            </a:r>
            <a:r>
              <a:rPr lang="ru-RU" sz="1550" b="1" dirty="0">
                <a:solidFill>
                  <a:srgbClr val="002060"/>
                </a:solidFill>
              </a:rPr>
              <a:t>Метод оценки по решающей ситуации</a:t>
            </a:r>
            <a:r>
              <a:rPr lang="ru-RU" sz="1550" b="1" dirty="0"/>
              <a:t>.</a:t>
            </a:r>
            <a:r>
              <a:rPr lang="ru-RU" sz="1550" dirty="0"/>
              <a:t> </a:t>
            </a:r>
            <a:r>
              <a:rPr lang="ru-RU" sz="1550" dirty="0" smtClean="0"/>
              <a:t>Специалисты </a:t>
            </a:r>
            <a:r>
              <a:rPr lang="ru-RU" sz="1550" dirty="0"/>
              <a:t>готовят список описаний «правильного» и «неправильного» поведения работников в </a:t>
            </a:r>
            <a:r>
              <a:rPr lang="ru-RU" sz="1550" dirty="0" smtClean="0"/>
              <a:t>отдельных </a:t>
            </a:r>
            <a:r>
              <a:rPr lang="ru-RU" sz="1550" dirty="0"/>
              <a:t>ситуациях. </a:t>
            </a:r>
            <a:r>
              <a:rPr lang="ru-RU" sz="1550" dirty="0" smtClean="0"/>
              <a:t>Лицо</a:t>
            </a:r>
            <a:r>
              <a:rPr lang="ru-RU" sz="1550" dirty="0"/>
              <a:t>, проводящее оценку, готовит журнал для записей по каждому оцениваемому работнику, в который вносит примеры поведения по каждой рубрике. Затем этот журнал используется для оценки результативности труда. </a:t>
            </a:r>
          </a:p>
          <a:p>
            <a:pPr algn="just"/>
            <a:r>
              <a:rPr lang="ru-RU" sz="1550" dirty="0"/>
              <a:t>6. </a:t>
            </a:r>
            <a:r>
              <a:rPr lang="ru-RU" sz="1550" b="1" dirty="0">
                <a:solidFill>
                  <a:srgbClr val="002060"/>
                </a:solidFill>
              </a:rPr>
              <a:t>Шкала наблюдения за поведением</a:t>
            </a:r>
            <a:r>
              <a:rPr lang="ru-RU" sz="1550" b="1" dirty="0"/>
              <a:t>,</a:t>
            </a:r>
            <a:r>
              <a:rPr lang="ru-RU" sz="1550" dirty="0"/>
              <a:t> как метод оценки по решающей ситуации, ориентирован на фиксацию поступков. Для определения поведения работника в целом оценщик на шкале фиксирует количество случаев, когда работник вел себя тем или иным образом.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8286808" cy="617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80" b="1" dirty="0">
                <a:solidFill>
                  <a:srgbClr val="002060"/>
                </a:solidFill>
              </a:rPr>
              <a:t>Методы групповой </a:t>
            </a:r>
            <a:r>
              <a:rPr lang="ru-RU" sz="1580" b="1" dirty="0" smtClean="0">
                <a:solidFill>
                  <a:srgbClr val="002060"/>
                </a:solidFill>
              </a:rPr>
              <a:t>оценки:</a:t>
            </a:r>
            <a:endParaRPr lang="ru-RU" sz="1580" dirty="0">
              <a:solidFill>
                <a:srgbClr val="002060"/>
              </a:solidFill>
            </a:endParaRPr>
          </a:p>
          <a:p>
            <a:pPr algn="just"/>
            <a:r>
              <a:rPr lang="ru-RU" sz="1580" dirty="0" smtClean="0"/>
              <a:t>1</a:t>
            </a:r>
            <a:r>
              <a:rPr lang="ru-RU" sz="1580" dirty="0"/>
              <a:t>. </a:t>
            </a:r>
            <a:r>
              <a:rPr lang="ru-RU" sz="1580" b="1" dirty="0">
                <a:solidFill>
                  <a:srgbClr val="002060"/>
                </a:solidFill>
              </a:rPr>
              <a:t>Метод классификации:</a:t>
            </a:r>
            <a:r>
              <a:rPr lang="ru-RU" sz="1580" dirty="0"/>
              <a:t> лицо, проводящее оценку, должно распределить всех работников поочередно, от лучшего до худшего, по какому-нибудь одному общему критерию. Однако это достаточно сложно, если количество человек в группе превышает 20 человек, значительно проще выделить успешного или неуспешного работника, чем про- ранжировать среднего.</a:t>
            </a:r>
          </a:p>
          <a:p>
            <a:pPr algn="just"/>
            <a:r>
              <a:rPr lang="ru-RU" sz="1580" dirty="0"/>
              <a:t>Выход может быть найден, если использовать</a:t>
            </a:r>
            <a:r>
              <a:rPr lang="ru-RU" sz="1580" b="1" dirty="0"/>
              <a:t> </a:t>
            </a:r>
            <a:r>
              <a:rPr lang="ru-RU" sz="1580" b="1" dirty="0">
                <a:solidFill>
                  <a:srgbClr val="002060"/>
                </a:solidFill>
              </a:rPr>
              <a:t>метод альтернативной классификации</a:t>
            </a:r>
            <a:r>
              <a:rPr lang="ru-RU" sz="1580" b="1" dirty="0"/>
              <a:t>.</a:t>
            </a:r>
            <a:r>
              <a:rPr lang="ru-RU" sz="1580" dirty="0"/>
              <a:t> Для этого лицо, проводящее оценку, вначале должно выбирать самого лучшего и самого худшего работников, затем отобрать следующих за ними и т.д.</a:t>
            </a:r>
          </a:p>
          <a:p>
            <a:pPr algn="just"/>
            <a:r>
              <a:rPr lang="ru-RU" sz="1580" dirty="0"/>
              <a:t>2. </a:t>
            </a:r>
            <a:r>
              <a:rPr lang="ru-RU" sz="1580" b="1" dirty="0">
                <a:solidFill>
                  <a:srgbClr val="002060"/>
                </a:solidFill>
              </a:rPr>
              <a:t>Сравнение по парам</a:t>
            </a:r>
            <a:r>
              <a:rPr lang="ru-RU" sz="1580" dirty="0"/>
              <a:t> делает классификацию проще и достовернее — сравнение каждого с каждым производится в специально сгруппированных парах. На пересечении фамилий в паре отмечается фамилия того сотрудника, который в данной паре считается наиболее эффективным. Затем отмечается число случаев, когда работник оказывается лучшим в своей паре, и на основании этого строится общий рейтинг. Оценка может быть затруднена, если количество сотрудников слишком велико — число пар будет слишком большим, и работа с анкетой станет утомительной.</a:t>
            </a:r>
          </a:p>
          <a:p>
            <a:pPr algn="just"/>
            <a:r>
              <a:rPr lang="ru-RU" sz="1580" dirty="0"/>
              <a:t>3. </a:t>
            </a:r>
            <a:r>
              <a:rPr lang="ru-RU" sz="1580" b="1" dirty="0">
                <a:solidFill>
                  <a:srgbClr val="002060"/>
                </a:solidFill>
              </a:rPr>
              <a:t>КТУ (коэффициент трудового участия)</a:t>
            </a:r>
            <a:r>
              <a:rPr lang="ru-RU" sz="1580" dirty="0"/>
              <a:t> был распространен в 1980-е гг. Величина базового КТУ равна </a:t>
            </a:r>
            <a:r>
              <a:rPr lang="ru-RU" sz="1580" dirty="0" smtClean="0"/>
              <a:t>единице. В </a:t>
            </a:r>
            <a:r>
              <a:rPr lang="ru-RU" sz="1580" dirty="0"/>
              <a:t>США наиболее часто используется метод географической шкалы рейтинга. Широко применяются описательный метод и анкеты. Доля других методов составляет не более 5%. Классификацию и сравнение по парам используют 10-13% работодателей.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176</TotalTime>
  <Words>156</Words>
  <Application>Microsoft Office PowerPoint</Application>
  <PresentationFormat>Экран (4:3)</PresentationFormat>
  <Paragraphs>81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Тема №4. Классификация методов и критерии оценки персонала в строительных фирмах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№2. Классификация методов и критерии оценки организационной деятельности в строительных фирмах</dc:title>
  <dc:creator>1</dc:creator>
  <cp:lastModifiedBy>Анатолий Гольцев</cp:lastModifiedBy>
  <cp:revision>13</cp:revision>
  <dcterms:created xsi:type="dcterms:W3CDTF">2014-09-11T13:47:57Z</dcterms:created>
  <dcterms:modified xsi:type="dcterms:W3CDTF">2019-09-09T04:57:37Z</dcterms:modified>
</cp:coreProperties>
</file>